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4"/>
  </p:notesMasterIdLst>
  <p:sldIdLst>
    <p:sldId id="256" r:id="rId2"/>
    <p:sldId id="257" r:id="rId3"/>
    <p:sldId id="258" r:id="rId4"/>
    <p:sldId id="274" r:id="rId5"/>
    <p:sldId id="276" r:id="rId6"/>
    <p:sldId id="283" r:id="rId7"/>
    <p:sldId id="284" r:id="rId8"/>
    <p:sldId id="307" r:id="rId9"/>
    <p:sldId id="308" r:id="rId10"/>
    <p:sldId id="309" r:id="rId11"/>
    <p:sldId id="310" r:id="rId12"/>
    <p:sldId id="304" r:id="rId13"/>
    <p:sldId id="285" r:id="rId14"/>
    <p:sldId id="311" r:id="rId15"/>
    <p:sldId id="312" r:id="rId16"/>
    <p:sldId id="313" r:id="rId17"/>
    <p:sldId id="314" r:id="rId18"/>
    <p:sldId id="315" r:id="rId19"/>
    <p:sldId id="316" r:id="rId20"/>
    <p:sldId id="286" r:id="rId21"/>
    <p:sldId id="317" r:id="rId22"/>
    <p:sldId id="318" r:id="rId23"/>
    <p:sldId id="293" r:id="rId24"/>
    <p:sldId id="294" r:id="rId25"/>
    <p:sldId id="295" r:id="rId26"/>
    <p:sldId id="321" r:id="rId27"/>
    <p:sldId id="320" r:id="rId28"/>
    <p:sldId id="301" r:id="rId29"/>
    <p:sldId id="298" r:id="rId30"/>
    <p:sldId id="299" r:id="rId31"/>
    <p:sldId id="322" r:id="rId32"/>
    <p:sldId id="27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4" autoAdjust="0"/>
    <p:restoredTop sz="92403" autoAdjust="0"/>
  </p:normalViewPr>
  <p:slideViewPr>
    <p:cSldViewPr>
      <p:cViewPr varScale="1">
        <p:scale>
          <a:sx n="89" d="100"/>
          <a:sy n="89" d="100"/>
        </p:scale>
        <p:origin x="-3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50FB2-B8C8-4D71-8484-2677EF833196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3D306-2C04-4040-AB90-FC6AA8BBC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9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B44CD9-CC29-4A19-8BB9-548507DE5CC8}" type="slidenum">
              <a:rPr lang="en-US"/>
              <a:pPr/>
              <a:t>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 drop table HT_EMP;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1200" baseline="0" dirty="0" smtClean="0">
                <a:latin typeface="Courier New" pitchFamily="49" charset="0"/>
                <a:cs typeface="Courier New" pitchFamily="49" charset="0"/>
              </a:rPr>
              <a:t> drop sequence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HT_EMP_SEQ;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CREATE TABLE HT_EMP (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EMP_ID NUMBER PRIMARY KEY,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EMP_FIRST_NAME VARCHAR2(30) NOT NULL,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EMP_LAST_NAME VARCHAR2(45) NOT NULL,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EMP_SALARY NUMBER,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EMP_DEPT NUMBER(2,0) REFERENCES DEPT(DEPTNO),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EMP_HIREDATE DATE,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EMP_MANAGER NUMBER REFERENCES HT_EMP,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EMP_SPECIAL_INFO VARCHAR2(2000),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REC_CREATE_DATE DATE,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REC_UPDATE_DATE DATE);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INSERT INTO HT_EMP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(EMP_ID, EMP_FIRST_NAME, EMP_LAST_NAME, EMP_SALARY, EMP_DEPT, EMP_HIREDATE, EMP_MANAGER, EMP_SPECIAL_INFO,  REC_CREATE_DATE)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VALUES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(1,'SCOTT','TIGER',100000,20,SYSDATE,NULL,'CELL PHONE NUMBER IS XXX.XXX.XXXX HOME PHONE IS YYY.YYY.YYYY', SYSDATE);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COMMIT;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CREATE SEQUENCE HT_EMP_SEQ START WITH 2;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CREATE OR REPLACE TRIGGER BI_HT_EMP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BEFORE INSERT ON HT_EMP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FOR EACH ROW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SELECT HT_EMP_SEQ.NEXTVAL INTO :NEW.EMP_ID FROM DUAL;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:NEW.REC_CREATE_DATE := SYSDATE;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CREATE OR REPLACE TRIGGER BU_HT_EMP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BEFORE UPDATE ON HT_EMP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FOR EACH ROW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:NEW.REC_UPDATE_DATE := SYSDATE;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emp_id</a:t>
            </a:r>
            <a:r>
              <a:rPr lang="en-US" dirty="0" smtClean="0"/>
              <a:t>, </a:t>
            </a:r>
            <a:r>
              <a:rPr lang="en-US" dirty="0" err="1" smtClean="0"/>
              <a:t>emp_first_name</a:t>
            </a:r>
            <a:r>
              <a:rPr lang="en-US" dirty="0" smtClean="0"/>
              <a:t>, </a:t>
            </a:r>
            <a:r>
              <a:rPr lang="en-US" dirty="0" err="1" smtClean="0"/>
              <a:t>emp_last_name</a:t>
            </a:r>
            <a:r>
              <a:rPr lang="en-US" dirty="0" smtClean="0"/>
              <a:t>, </a:t>
            </a:r>
            <a:r>
              <a:rPr lang="en-US" dirty="0" err="1" smtClean="0"/>
              <a:t>emp_salary</a:t>
            </a:r>
            <a:r>
              <a:rPr lang="en-US" dirty="0" smtClean="0"/>
              <a:t>, </a:t>
            </a:r>
            <a:r>
              <a:rPr lang="en-US" dirty="0" err="1" smtClean="0"/>
              <a:t>emp_dept</a:t>
            </a:r>
            <a:r>
              <a:rPr lang="en-US" dirty="0" smtClean="0"/>
              <a:t>, </a:t>
            </a:r>
            <a:r>
              <a:rPr lang="en-US" dirty="0" err="1" smtClean="0"/>
              <a:t>emp_hiredate</a:t>
            </a:r>
            <a:r>
              <a:rPr lang="en-US" dirty="0" smtClean="0"/>
              <a:t>, </a:t>
            </a:r>
            <a:r>
              <a:rPr lang="en-US" dirty="0" err="1" smtClean="0"/>
              <a:t>emp_manager</a:t>
            </a:r>
            <a:r>
              <a:rPr lang="en-US" dirty="0" smtClean="0"/>
              <a:t> from </a:t>
            </a:r>
            <a:r>
              <a:rPr lang="en-US" dirty="0" err="1" smtClean="0"/>
              <a:t>ht_emp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&gt;The Record Create Date is the date that the record was initially entered in to the system.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/&gt;The Record Update Date is the date that the record was last updated.&lt;/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82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--for department</a:t>
            </a:r>
            <a:r>
              <a:rPr lang="en-US" baseline="0" dirty="0" smtClean="0"/>
              <a:t> list</a:t>
            </a:r>
            <a:endParaRPr lang="en-US" dirty="0" smtClean="0"/>
          </a:p>
          <a:p>
            <a:r>
              <a:rPr lang="en-US" dirty="0" smtClean="0"/>
              <a:t>select DNAME </a:t>
            </a:r>
            <a:r>
              <a:rPr lang="en-US" dirty="0" err="1" smtClean="0"/>
              <a:t>display_value</a:t>
            </a:r>
            <a:r>
              <a:rPr lang="en-US" dirty="0" smtClean="0"/>
              <a:t>, DEPTNO </a:t>
            </a:r>
            <a:r>
              <a:rPr lang="en-US" dirty="0" err="1" smtClean="0"/>
              <a:t>return_value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from DEPT</a:t>
            </a:r>
          </a:p>
          <a:p>
            <a:r>
              <a:rPr lang="en-US" dirty="0" smtClean="0"/>
              <a:t>order by 1</a:t>
            </a:r>
          </a:p>
          <a:p>
            <a:endParaRPr lang="en-US" dirty="0" smtClean="0"/>
          </a:p>
          <a:p>
            <a:r>
              <a:rPr lang="en-US" dirty="0" smtClean="0"/>
              <a:t>--for employee</a:t>
            </a:r>
            <a:r>
              <a:rPr lang="en-US" baseline="0" dirty="0" smtClean="0"/>
              <a:t> list</a:t>
            </a:r>
            <a:endParaRPr lang="en-US" dirty="0" smtClean="0"/>
          </a:p>
          <a:p>
            <a:r>
              <a:rPr lang="en-US" dirty="0" smtClean="0"/>
              <a:t>select EMP_LAST_NAME || ', ' || EMP_FIRST_NAME </a:t>
            </a:r>
            <a:r>
              <a:rPr lang="en-US" dirty="0" err="1" smtClean="0"/>
              <a:t>display_value</a:t>
            </a:r>
            <a:r>
              <a:rPr lang="en-US" dirty="0" smtClean="0"/>
              <a:t>, EMP_ID </a:t>
            </a:r>
            <a:r>
              <a:rPr lang="en-US" dirty="0" err="1" smtClean="0"/>
              <a:t>return_value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from HT_EMP</a:t>
            </a:r>
          </a:p>
          <a:p>
            <a:r>
              <a:rPr lang="en-US" dirty="0" smtClean="0"/>
              <a:t>order by 1</a:t>
            </a:r>
          </a:p>
          <a:p>
            <a:endParaRPr lang="en-US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--Can manager be myself?</a:t>
            </a:r>
          </a:p>
          <a:p>
            <a:r>
              <a:rPr lang="en-US" dirty="0" smtClean="0"/>
              <a:t>select EMP_LAST_NAME || ', ' || </a:t>
            </a:r>
            <a:r>
              <a:rPr lang="en-US" dirty="0" err="1" smtClean="0"/>
              <a:t>emp_first_name</a:t>
            </a:r>
            <a:r>
              <a:rPr lang="en-US" dirty="0" smtClean="0"/>
              <a:t> </a:t>
            </a:r>
            <a:r>
              <a:rPr lang="en-US" dirty="0" err="1" smtClean="0"/>
              <a:t>display_value</a:t>
            </a:r>
            <a:r>
              <a:rPr lang="en-US" dirty="0" smtClean="0"/>
              <a:t>, EMP_ID </a:t>
            </a:r>
            <a:r>
              <a:rPr lang="en-US" dirty="0" err="1" smtClean="0"/>
              <a:t>return_value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from HT_EMP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emp_id</a:t>
            </a:r>
            <a:r>
              <a:rPr lang="en-US" dirty="0" smtClean="0"/>
              <a:t> != :P6_EMP_ID or :P6_EMP_ID is null</a:t>
            </a:r>
          </a:p>
          <a:p>
            <a:r>
              <a:rPr lang="en-US" dirty="0" smtClean="0"/>
              <a:t>order by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Oracle Application Express (APEX)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Implementation for </a:t>
            </a:r>
          </a:p>
          <a:p>
            <a:r>
              <a:rPr lang="en-US" dirty="0" smtClean="0"/>
              <a:t>COSC 5050 Distributed Database Applications</a:t>
            </a:r>
          </a:p>
          <a:p>
            <a:r>
              <a:rPr lang="en-US" dirty="0" smtClean="0"/>
              <a:t>Lab4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Form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 source for the primary key columns</a:t>
            </a:r>
          </a:p>
          <a:p>
            <a:pPr lvl="1"/>
            <a:r>
              <a:rPr lang="en-US" dirty="0" smtClean="0"/>
              <a:t>Source type: Existing trigger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9000"/>
            <a:ext cx="42005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8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Form Page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54704"/>
            <a:ext cx="417195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018" y="3597729"/>
            <a:ext cx="44386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114" y="5325836"/>
            <a:ext cx="36957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9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Form Page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02044"/>
            <a:ext cx="5722620" cy="3832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242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Form (Creating Mode)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mode for insert operation</a:t>
            </a:r>
          </a:p>
          <a:p>
            <a:pPr lvl="1"/>
            <a:r>
              <a:rPr lang="en-US" dirty="0"/>
              <a:t>P6_EMP_ID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71800"/>
            <a:ext cx="5753100" cy="31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Form (Updating Mode)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Updating mode for delete and update operations</a:t>
            </a:r>
          </a:p>
          <a:p>
            <a:pPr lvl="1"/>
            <a:r>
              <a:rPr lang="en-US" dirty="0" smtClean="0"/>
              <a:t>P6_EMP_ID:1 (with a valid value)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2971800"/>
            <a:ext cx="6461760" cy="3223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43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Running Form from 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interactive report page with links to point to the form page for updating mode</a:t>
            </a:r>
          </a:p>
          <a:p>
            <a:pPr lvl="1"/>
            <a:r>
              <a:rPr lang="en-US" dirty="0" smtClean="0"/>
              <a:t>Create link on EMP_ID for update and delete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87" y="3381375"/>
            <a:ext cx="58864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713" y="4038600"/>
            <a:ext cx="3634740" cy="2537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1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</a:t>
            </a:r>
            <a:r>
              <a:rPr lang="en-US" dirty="0" smtClean="0"/>
              <a:t>Form from a Report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button on the report page for insert</a:t>
            </a:r>
          </a:p>
          <a:p>
            <a:pPr lvl="1"/>
            <a:r>
              <a:rPr lang="en-US" dirty="0" smtClean="0"/>
              <a:t>Right click HT Report region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Create region button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Button name: CREATE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Label: Create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Position: Right of interactive report search bar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Action: Redirect to page in this application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Page: 6 (the HT_EMP form page)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Clear cache: 6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Create button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43400"/>
            <a:ext cx="15525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94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Form from 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the form to return to the report page</a:t>
            </a:r>
          </a:p>
          <a:p>
            <a:pPr lvl="1"/>
            <a:r>
              <a:rPr lang="en-US" dirty="0" smtClean="0"/>
              <a:t>Adjust breadcrumb, buttons, and tabs</a:t>
            </a:r>
          </a:p>
          <a:p>
            <a:pPr lvl="1"/>
            <a:r>
              <a:rPr lang="en-US" dirty="0" smtClean="0"/>
              <a:t>Breadcrumb</a:t>
            </a:r>
          </a:p>
          <a:p>
            <a:pPr lvl="2"/>
            <a:r>
              <a:rPr lang="en-US" dirty="0" smtClean="0"/>
              <a:t>Right click breadcrumb </a:t>
            </a:r>
            <a:r>
              <a:rPr lang="en-US" dirty="0" smtClean="0">
                <a:sym typeface="Wingdings" pitchFamily="2" charset="2"/>
              </a:rPr>
              <a:t> Edit breadcrumb</a:t>
            </a:r>
            <a:endParaRPr lang="en-US" dirty="0" smtClean="0"/>
          </a:p>
          <a:p>
            <a:pPr lvl="2"/>
            <a:r>
              <a:rPr lang="en-US" dirty="0" smtClean="0"/>
              <a:t>Setting breadcrumb parent entry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30880"/>
            <a:ext cx="1813560" cy="278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238564"/>
            <a:ext cx="28670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9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Form from 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kumimoji="0" lang="en-US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 the form to return to the report page</a:t>
            </a:r>
            <a:endParaRPr lang="en-US" sz="2600" dirty="0" smtClean="0">
              <a:effectLst/>
            </a:endParaRPr>
          </a:p>
          <a:p>
            <a:pPr lvl="1" rtl="0" eaLnBrk="1" latinLnBrk="0" hangingPunct="1"/>
            <a:r>
              <a:rPr kumimoji="0"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Button </a:t>
            </a:r>
            <a:r>
              <a:rPr kumimoji="0" lang="en-US" sz="2400" i="1" kern="1200" dirty="0" smtClean="0">
                <a:solidFill>
                  <a:schemeClr val="tx1"/>
                </a:solidFill>
                <a:effectLst/>
              </a:rPr>
              <a:t>cancel</a:t>
            </a:r>
            <a:endParaRPr lang="en-US" i="1" dirty="0" smtClean="0">
              <a:effectLst/>
            </a:endParaRPr>
          </a:p>
          <a:p>
            <a:pPr lvl="2" rtl="0" eaLnBrk="1" latinLnBrk="0" hangingPunct="1"/>
            <a:r>
              <a:rPr kumimoji="0" lang="en-US" sz="2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Setting redirect page</a:t>
            </a:r>
            <a:endParaRPr lang="en-US" dirty="0" smtClean="0">
              <a:effectLst/>
            </a:endParaRPr>
          </a:p>
          <a:p>
            <a:pPr lvl="1" rtl="0" eaLnBrk="1" latinLnBrk="0" hangingPunct="1"/>
            <a:endParaRPr kumimoji="0"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eaLnBrk="1" latinLnBrk="0" hangingPunct="1"/>
            <a:r>
              <a:rPr kumimoji="0"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Action buttons </a:t>
            </a:r>
            <a:r>
              <a:rPr kumimoji="0" lang="en-US" sz="24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</a:t>
            </a:r>
            <a:r>
              <a:rPr kumimoji="0"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kumimoji="0" lang="en-US" sz="24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</a:t>
            </a:r>
            <a:r>
              <a:rPr kumimoji="0"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kumimoji="0" lang="en-US" sz="24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apply changes</a:t>
            </a:r>
            <a:endParaRPr lang="en-US" dirty="0" smtClean="0">
              <a:effectLst/>
            </a:endParaRPr>
          </a:p>
          <a:p>
            <a:pPr lvl="2" rtl="0" eaLnBrk="1" latinLnBrk="0" hangingPunct="1"/>
            <a:r>
              <a:rPr kumimoji="0" lang="en-US" sz="2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Edit the after processing branch</a:t>
            </a:r>
            <a:endParaRPr lang="en-US" dirty="0" smtClean="0">
              <a:effectLst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703" y="2667000"/>
            <a:ext cx="2590800" cy="807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703" y="4648200"/>
            <a:ext cx="1653540" cy="172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0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Form from a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form to return to the report page</a:t>
            </a:r>
          </a:p>
          <a:p>
            <a:pPr lvl="1"/>
            <a:r>
              <a:rPr lang="en-US" dirty="0" smtClean="0"/>
              <a:t>Tabs</a:t>
            </a:r>
          </a:p>
          <a:p>
            <a:pPr lvl="2"/>
            <a:r>
              <a:rPr lang="en-US" dirty="0" smtClean="0"/>
              <a:t>Shared components </a:t>
            </a:r>
            <a:r>
              <a:rPr lang="en-US" dirty="0" smtClean="0">
                <a:sym typeface="Wingdings" pitchFamily="2" charset="2"/>
              </a:rPr>
              <a:t> Tabs  Manage tabs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Delete the tab for the form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Edit HT Report standard tab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Tab also current for pages: 6 (the form page)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0"/>
            <a:ext cx="1958340" cy="130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93920"/>
            <a:ext cx="4594860" cy="124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47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APEX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</a:t>
            </a:r>
            <a:r>
              <a:rPr lang="en-US" dirty="0" smtClean="0"/>
              <a:t>form</a:t>
            </a:r>
          </a:p>
          <a:p>
            <a:r>
              <a:rPr lang="en-US" dirty="0" smtClean="0"/>
              <a:t>Running form from a report</a:t>
            </a:r>
            <a:endParaRPr lang="en-US" dirty="0" smtClean="0"/>
          </a:p>
          <a:p>
            <a:r>
              <a:rPr lang="en-US" dirty="0" smtClean="0"/>
              <a:t>Customizing form</a:t>
            </a:r>
          </a:p>
          <a:p>
            <a:pPr lvl="1"/>
            <a:r>
              <a:rPr lang="en-US" dirty="0" smtClean="0"/>
              <a:t>Region attributes</a:t>
            </a:r>
          </a:p>
          <a:p>
            <a:pPr lvl="1"/>
            <a:r>
              <a:rPr lang="en-US" dirty="0" smtClean="0"/>
              <a:t>Page </a:t>
            </a:r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Show and hide region, conditional region, hint region</a:t>
            </a:r>
            <a:endParaRPr lang="en-US" dirty="0" smtClean="0"/>
          </a:p>
          <a:p>
            <a:pPr lvl="1"/>
            <a:r>
              <a:rPr lang="en-US" dirty="0" smtClean="0"/>
              <a:t>Item </a:t>
            </a:r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Display only text fields</a:t>
            </a:r>
            <a:endParaRPr lang="en-US" dirty="0" smtClean="0"/>
          </a:p>
          <a:p>
            <a:r>
              <a:rPr lang="en-US" dirty="0" smtClean="0"/>
              <a:t>List of values (LOV)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Page 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region attributes on the form page</a:t>
            </a:r>
          </a:p>
          <a:p>
            <a:pPr lvl="1"/>
            <a:r>
              <a:rPr lang="en-US" dirty="0"/>
              <a:t>Edit the region title to: Employee Info</a:t>
            </a:r>
          </a:p>
          <a:p>
            <a:pPr lvl="0"/>
            <a:r>
              <a:rPr lang="en-US" dirty="0"/>
              <a:t>Editing Item Attributes</a:t>
            </a:r>
          </a:p>
          <a:p>
            <a:pPr lvl="1"/>
            <a:r>
              <a:rPr lang="en-US" dirty="0"/>
              <a:t>Change item labels</a:t>
            </a:r>
          </a:p>
          <a:p>
            <a:pPr lvl="1"/>
            <a:r>
              <a:rPr lang="en-US" dirty="0"/>
              <a:t>Change item width</a:t>
            </a:r>
          </a:p>
          <a:p>
            <a:pPr lvl="1"/>
            <a:r>
              <a:rPr lang="en-US" dirty="0"/>
              <a:t>Reorder items</a:t>
            </a:r>
          </a:p>
          <a:p>
            <a:pPr lvl="1"/>
            <a:r>
              <a:rPr lang="en-US" dirty="0"/>
              <a:t>Align items</a:t>
            </a:r>
          </a:p>
          <a:p>
            <a:pPr lvl="1"/>
            <a:r>
              <a:rPr lang="en-US" dirty="0"/>
              <a:t>Field template</a:t>
            </a:r>
          </a:p>
          <a:p>
            <a:pPr lvl="2"/>
            <a:r>
              <a:rPr lang="en-US" dirty="0"/>
              <a:t>Required/optional</a:t>
            </a:r>
          </a:p>
          <a:p>
            <a:pPr lvl="2"/>
            <a:r>
              <a:rPr lang="en-US" dirty="0"/>
              <a:t>With/without help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22320"/>
            <a:ext cx="3398520" cy="2621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Display Only Items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 eaLnBrk="1" latinLnBrk="0" hangingPunct="1"/>
            <a:r>
              <a:rPr kumimoji="0" lang="en-US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Items for audit purpose</a:t>
            </a:r>
            <a:endParaRPr lang="en-US" sz="2600" dirty="0" smtClean="0">
              <a:effectLst/>
            </a:endParaRPr>
          </a:p>
          <a:p>
            <a:pPr rtl="0" eaLnBrk="1" latinLnBrk="0" hangingPunct="1"/>
            <a:r>
              <a:rPr kumimoji="0" lang="en-US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audit items to display only</a:t>
            </a:r>
            <a:endParaRPr lang="en-US" dirty="0" smtClean="0">
              <a:effectLst/>
            </a:endParaRPr>
          </a:p>
          <a:p>
            <a:pPr lvl="1"/>
            <a:r>
              <a:rPr kumimoji="0"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P6_REC_CREATE_DATE</a:t>
            </a:r>
            <a:endParaRPr lang="en-US" dirty="0" smtClean="0">
              <a:effectLst/>
            </a:endParaRPr>
          </a:p>
          <a:p>
            <a:pPr lvl="1"/>
            <a:r>
              <a:rPr kumimoji="0"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P6_REC_UPDATE_DATE</a:t>
            </a:r>
            <a:endParaRPr lang="en-US" dirty="0" smtClean="0">
              <a:effectLst/>
            </a:endParaRPr>
          </a:p>
          <a:p>
            <a:pPr lvl="2"/>
            <a:r>
              <a:rPr kumimoji="0" lang="en-US" sz="2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(use your page number)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kumimoji="0" lang="en-US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 audit items to the newly created audit region</a:t>
            </a:r>
            <a:endParaRPr lang="en-US" dirty="0" smtClean="0">
              <a:effectLst/>
            </a:endParaRPr>
          </a:p>
          <a:p>
            <a:pPr lvl="1"/>
            <a:r>
              <a:rPr kumimoji="0"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region: HTML region</a:t>
            </a:r>
            <a:endParaRPr lang="en-US" dirty="0" smtClean="0">
              <a:effectLst/>
            </a:endParaRPr>
          </a:p>
          <a:p>
            <a:pPr lvl="1"/>
            <a:r>
              <a:rPr kumimoji="0"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Title: Audit Information</a:t>
            </a:r>
            <a:endParaRPr lang="en-US" dirty="0" smtClean="0">
              <a:effectLst/>
            </a:endParaRPr>
          </a:p>
          <a:p>
            <a:pPr lvl="1"/>
            <a:r>
              <a:rPr kumimoji="0"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 audit items to the new region (drag &amp; drop)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kumimoji="0" lang="en-US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the region to hide/show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4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Only Text Field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4084320" cy="3131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3086100" cy="2659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2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Hide and Show Region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" y="2209800"/>
            <a:ext cx="3329940" cy="2735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420" y="3124200"/>
            <a:ext cx="433578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Region Footer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4572000" cy="23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029200"/>
            <a:ext cx="3642360" cy="65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Region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Create a display condition for the Audit Information region </a:t>
            </a:r>
          </a:p>
          <a:p>
            <a:pPr lvl="1"/>
            <a:r>
              <a:rPr lang="en-US" smtClean="0"/>
              <a:t>Display only if the Employee ID is not null</a:t>
            </a:r>
          </a:p>
          <a:p>
            <a:pPr lvl="1"/>
            <a:r>
              <a:rPr lang="en-US" smtClean="0"/>
              <a:t>Employee ID: P6_EMP_ID (use your page number)</a:t>
            </a:r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91000"/>
            <a:ext cx="4991100" cy="1501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Hint Text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region </a:t>
            </a:r>
            <a:r>
              <a:rPr lang="en-US" dirty="0" smtClean="0">
                <a:sym typeface="Wingdings" pitchFamily="2" charset="2"/>
              </a:rPr>
              <a:t> HTML region  HTML</a:t>
            </a:r>
          </a:p>
          <a:p>
            <a:r>
              <a:rPr lang="en-US" dirty="0" smtClean="0">
                <a:sym typeface="Wingdings" pitchFamily="2" charset="2"/>
              </a:rPr>
              <a:t>Title: Hint</a:t>
            </a:r>
          </a:p>
          <a:p>
            <a:r>
              <a:rPr lang="en-US" dirty="0" smtClean="0">
                <a:sym typeface="Wingdings" pitchFamily="2" charset="2"/>
              </a:rPr>
              <a:t>Region template: Sidebar region</a:t>
            </a:r>
          </a:p>
          <a:p>
            <a:r>
              <a:rPr lang="en-US" dirty="0" smtClean="0">
                <a:sym typeface="Wingdings" pitchFamily="2" charset="2"/>
              </a:rPr>
              <a:t>Display point: Page template region position 3</a:t>
            </a:r>
          </a:p>
          <a:p>
            <a:r>
              <a:rPr lang="en-US" dirty="0" smtClean="0">
                <a:sym typeface="Wingdings" pitchFamily="2" charset="2"/>
              </a:rPr>
              <a:t>HTML text: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Use this page to enter and &lt;</a:t>
            </a:r>
            <a:r>
              <a:rPr lang="en-US" dirty="0" err="1" smtClean="0">
                <a:sym typeface="Wingdings" pitchFamily="2" charset="2"/>
              </a:rPr>
              <a:t>br</a:t>
            </a:r>
            <a:r>
              <a:rPr lang="en-US" dirty="0" smtClean="0">
                <a:sym typeface="Wingdings" pitchFamily="2" charset="2"/>
              </a:rPr>
              <a:t> /&gt; maintain employee information.</a:t>
            </a:r>
          </a:p>
          <a:p>
            <a:r>
              <a:rPr lang="en-US" dirty="0" smtClean="0">
                <a:sym typeface="Wingdings" pitchFamily="2" charset="2"/>
              </a:rPr>
              <a:t> Create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Hint Text Region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26787"/>
            <a:ext cx="5715000" cy="195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02147"/>
            <a:ext cx="4114800" cy="227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2515163"/>
            <a:ext cx="19240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85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Values (LOV)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table lookup, or list of value (LOV), offers the user a list of choices from the related table</a:t>
            </a:r>
          </a:p>
          <a:p>
            <a:r>
              <a:rPr lang="en-US" dirty="0" smtClean="0"/>
              <a:t>User click on the item selected and the application will store the PK from the master table in the FK field of the related table</a:t>
            </a:r>
          </a:p>
          <a:p>
            <a:r>
              <a:rPr lang="en-US" dirty="0" smtClean="0"/>
              <a:t>The user never needs to know the value of the key and only sees the associated description</a:t>
            </a:r>
          </a:p>
          <a:p>
            <a:r>
              <a:rPr lang="en-US" dirty="0" smtClean="0"/>
              <a:t>For example, department number and employee manager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Item Type to LOV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item for the department (P6_EMP_DEPT)</a:t>
            </a:r>
          </a:p>
          <a:p>
            <a:r>
              <a:rPr lang="en-US" dirty="0" smtClean="0"/>
              <a:t>Change item type to select list (list of values)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124200"/>
            <a:ext cx="2766060" cy="3070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Oracle APEX Form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Forms are user interfaces that enable data manipulation</a:t>
            </a:r>
          </a:p>
          <a:p>
            <a:r>
              <a:rPr lang="en-US" dirty="0"/>
              <a:t>A number of wizards can be used to create forms automatically or manually</a:t>
            </a:r>
          </a:p>
          <a:p>
            <a:r>
              <a:rPr lang="en-US" dirty="0"/>
              <a:t>Data and form elements are placed in regions </a:t>
            </a:r>
          </a:p>
          <a:p>
            <a:r>
              <a:rPr lang="en-US" dirty="0"/>
              <a:t>Region attributes control region placement and positioning</a:t>
            </a:r>
          </a:p>
          <a:p>
            <a:r>
              <a:rPr lang="en-US" dirty="0"/>
              <a:t>Item attributes control the placement and style of form elements (items) inside of </a:t>
            </a:r>
            <a:r>
              <a:rPr lang="en-US" dirty="0" smtClean="0"/>
              <a:t>regions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Item Type to LOV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one of the two ways</a:t>
            </a:r>
          </a:p>
          <a:p>
            <a:pPr lvl="1"/>
            <a:r>
              <a:rPr lang="en-US" dirty="0"/>
              <a:t>Create dynamic list of values</a:t>
            </a:r>
          </a:p>
          <a:p>
            <a:pPr lvl="1"/>
            <a:r>
              <a:rPr lang="en-US" dirty="0"/>
              <a:t>Create a named LOV for reuse</a:t>
            </a:r>
          </a:p>
          <a:p>
            <a:pPr lvl="2"/>
            <a:r>
              <a:rPr lang="en-US" dirty="0"/>
              <a:t>Create list of values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From scratch</a:t>
            </a:r>
          </a:p>
          <a:p>
            <a:pPr lvl="3"/>
            <a:r>
              <a:rPr lang="en-US" dirty="0"/>
              <a:t>Name: DEPARTMENT</a:t>
            </a:r>
          </a:p>
          <a:p>
            <a:pPr lvl="3"/>
            <a:r>
              <a:rPr lang="en-US" dirty="0"/>
              <a:t>Type: Dynamic</a:t>
            </a:r>
          </a:p>
          <a:p>
            <a:pPr lvl="3"/>
            <a:r>
              <a:rPr lang="en-US" dirty="0"/>
              <a:t>Query:</a:t>
            </a:r>
          </a:p>
          <a:p>
            <a:pPr lvl="2"/>
            <a:r>
              <a:rPr lang="en-US" dirty="0"/>
              <a:t>Use a named </a:t>
            </a:r>
            <a:r>
              <a:rPr lang="en-US" dirty="0" smtClean="0"/>
              <a:t>LOV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99" y="2461486"/>
            <a:ext cx="20669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590" y="4038600"/>
            <a:ext cx="4579620" cy="249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Running Form with LOV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6324600" cy="352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3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Application Express Advanced Tutorials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to control form layout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with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 table and data input form</a:t>
            </a:r>
          </a:p>
          <a:p>
            <a:r>
              <a:rPr lang="en-US" dirty="0"/>
              <a:t>Running the form with a report</a:t>
            </a:r>
          </a:p>
          <a:p>
            <a:r>
              <a:rPr lang="en-US" dirty="0"/>
              <a:t>Changing the appearance of a page by altering region attributes</a:t>
            </a:r>
          </a:p>
          <a:p>
            <a:r>
              <a:rPr lang="en-US" dirty="0"/>
              <a:t>Making region conditional</a:t>
            </a:r>
          </a:p>
          <a:p>
            <a:r>
              <a:rPr lang="en-US" dirty="0"/>
              <a:t>Adding a region to contain hint text</a:t>
            </a:r>
          </a:p>
          <a:p>
            <a:r>
              <a:rPr lang="en-US" dirty="0"/>
              <a:t>Changing item types to LOV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Table HT_EMP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HT_EMP table</a:t>
            </a:r>
          </a:p>
          <a:p>
            <a:pPr lvl="1"/>
            <a:r>
              <a:rPr lang="en-US" dirty="0" smtClean="0"/>
              <a:t>Include table, sequence, triggers, and data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91625"/>
            <a:ext cx="3774315" cy="2064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Form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Create a page containing an input form</a:t>
            </a:r>
          </a:p>
          <a:p>
            <a:pPr lvl="1"/>
            <a:r>
              <a:rPr lang="en-US" dirty="0" smtClean="0"/>
              <a:t>Use the existing </a:t>
            </a:r>
            <a:r>
              <a:rPr lang="en-US" dirty="0" err="1" smtClean="0"/>
              <a:t>AnyCo</a:t>
            </a:r>
            <a:r>
              <a:rPr lang="en-US" dirty="0" smtClean="0"/>
              <a:t> Corp application</a:t>
            </a:r>
          </a:p>
          <a:p>
            <a:r>
              <a:rPr lang="en-US" sz="2800" dirty="0" smtClean="0"/>
              <a:t>Create page </a:t>
            </a:r>
            <a:r>
              <a:rPr lang="en-US" sz="2800" dirty="0" smtClean="0">
                <a:sym typeface="Wingdings" pitchFamily="2" charset="2"/>
              </a:rPr>
              <a:t> Form </a:t>
            </a:r>
            <a:r>
              <a:rPr lang="en-US" sz="2800" dirty="0" smtClean="0"/>
              <a:t> Form on a table or view</a:t>
            </a:r>
          </a:p>
          <a:p>
            <a:pPr lvl="1"/>
            <a:r>
              <a:rPr lang="en-US" dirty="0"/>
              <a:t>Table/view name: HT_EMP</a:t>
            </a:r>
          </a:p>
          <a:p>
            <a:pPr lvl="1"/>
            <a:r>
              <a:rPr lang="en-US" dirty="0"/>
              <a:t>Page name: HT Employee</a:t>
            </a:r>
          </a:p>
          <a:p>
            <a:pPr lvl="1"/>
            <a:r>
              <a:rPr lang="en-US" dirty="0"/>
              <a:t>Region title: HT Employee</a:t>
            </a:r>
          </a:p>
          <a:p>
            <a:pPr lvl="1"/>
            <a:r>
              <a:rPr lang="en-US" dirty="0"/>
              <a:t>Breadcrumb: Breadcrumb</a:t>
            </a:r>
          </a:p>
          <a:p>
            <a:pPr lvl="1"/>
            <a:r>
              <a:rPr lang="en-US" dirty="0"/>
              <a:t>Breadcrumb entry name: HT Employee</a:t>
            </a:r>
          </a:p>
          <a:p>
            <a:pPr lvl="1"/>
            <a:r>
              <a:rPr lang="en-US" dirty="0"/>
              <a:t>Breadcrumb parent entry: 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Form Page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07086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Form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 options</a:t>
            </a:r>
          </a:p>
          <a:p>
            <a:pPr lvl="1"/>
            <a:r>
              <a:rPr lang="en-US" dirty="0"/>
              <a:t>Use an existing tab set and create a new tab within the existing tab set</a:t>
            </a:r>
          </a:p>
          <a:p>
            <a:pPr lvl="1"/>
            <a:r>
              <a:rPr lang="en-US" dirty="0"/>
              <a:t>Tab set: TS1 (Home, Department, </a:t>
            </a:r>
            <a:r>
              <a:rPr lang="en-US" dirty="0" smtClean="0"/>
              <a:t>Employee…)</a:t>
            </a:r>
            <a:endParaRPr lang="en-US" dirty="0"/>
          </a:p>
          <a:p>
            <a:pPr lvl="1"/>
            <a:r>
              <a:rPr lang="en-US" dirty="0" smtClean="0"/>
              <a:t>Tab </a:t>
            </a:r>
            <a:r>
              <a:rPr lang="en-US" dirty="0"/>
              <a:t>label: </a:t>
            </a:r>
            <a:r>
              <a:rPr lang="en-US" dirty="0" smtClean="0"/>
              <a:t>HT Employee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81488"/>
            <a:ext cx="47625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6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Form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Primary key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Primary </a:t>
            </a:r>
            <a:r>
              <a:rPr lang="en-US" dirty="0">
                <a:sym typeface="Wingdings" pitchFamily="2" charset="2"/>
              </a:rPr>
              <a:t>key type: Select primary key column(s)</a:t>
            </a:r>
          </a:p>
          <a:p>
            <a:pPr lvl="1"/>
            <a:r>
              <a:rPr lang="en-US" dirty="0">
                <a:sym typeface="Wingdings" pitchFamily="2" charset="2"/>
              </a:rPr>
              <a:t>Primary key column: </a:t>
            </a:r>
            <a:r>
              <a:rPr lang="en-US" dirty="0" smtClean="0">
                <a:sym typeface="Wingdings" pitchFamily="2" charset="2"/>
              </a:rPr>
              <a:t>EMP_ID</a:t>
            </a: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81400"/>
            <a:ext cx="320992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88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6797</TotalTime>
  <Words>1165</Words>
  <Application>Microsoft Office PowerPoint</Application>
  <PresentationFormat>On-screen Show (4:3)</PresentationFormat>
  <Paragraphs>218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Oracle Application Express (APEX)</vt:lpstr>
      <vt:lpstr>Creating APEX Forms</vt:lpstr>
      <vt:lpstr>Oracle APEX Form</vt:lpstr>
      <vt:lpstr>Working with Form</vt:lpstr>
      <vt:lpstr>Creating Table HT_EMP</vt:lpstr>
      <vt:lpstr>Creating Form Page</vt:lpstr>
      <vt:lpstr>Creating Form Page</vt:lpstr>
      <vt:lpstr>Creating Form Page</vt:lpstr>
      <vt:lpstr>Creating Form Page</vt:lpstr>
      <vt:lpstr>Creating Form Page</vt:lpstr>
      <vt:lpstr>Creating Form Page</vt:lpstr>
      <vt:lpstr>Creating Form Page</vt:lpstr>
      <vt:lpstr>Running Form (Creating Mode)</vt:lpstr>
      <vt:lpstr>Running Form (Updating Mode)</vt:lpstr>
      <vt:lpstr>Running Form from a Report</vt:lpstr>
      <vt:lpstr>Running Form from a Report</vt:lpstr>
      <vt:lpstr>Running Form from a Report</vt:lpstr>
      <vt:lpstr>Running Form from a Report</vt:lpstr>
      <vt:lpstr>Running Form from a Report</vt:lpstr>
      <vt:lpstr>Changing Page Appearance</vt:lpstr>
      <vt:lpstr>Dealing with Display Only Items</vt:lpstr>
      <vt:lpstr>Display Only Text Field</vt:lpstr>
      <vt:lpstr>Hide and Show Region</vt:lpstr>
      <vt:lpstr>Adding Region Footer</vt:lpstr>
      <vt:lpstr>Conditional Region</vt:lpstr>
      <vt:lpstr>Adding Hint Text Region</vt:lpstr>
      <vt:lpstr>Adding Hint Text Region</vt:lpstr>
      <vt:lpstr>List of Values (LOV)</vt:lpstr>
      <vt:lpstr>Changing Item Type to LOV</vt:lpstr>
      <vt:lpstr>Changing Item Type to LOV</vt:lpstr>
      <vt:lpstr>Running Form with LOV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Application Express (APEX)</dc:title>
  <dc:creator/>
  <cp:lastModifiedBy>Jiangping Wang</cp:lastModifiedBy>
  <cp:revision>583</cp:revision>
  <dcterms:created xsi:type="dcterms:W3CDTF">2006-08-16T00:00:00Z</dcterms:created>
  <dcterms:modified xsi:type="dcterms:W3CDTF">2013-04-08T20:21:00Z</dcterms:modified>
</cp:coreProperties>
</file>